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67" r:id="rId3"/>
    <p:sldId id="265" r:id="rId4"/>
    <p:sldId id="266" r:id="rId5"/>
    <p:sldId id="258" r:id="rId6"/>
    <p:sldId id="259" r:id="rId7"/>
    <p:sldId id="260" r:id="rId8"/>
    <p:sldId id="268" r:id="rId9"/>
    <p:sldId id="256" r:id="rId10"/>
    <p:sldId id="261" r:id="rId11"/>
    <p:sldId id="262" r:id="rId12"/>
    <p:sldId id="257" r:id="rId13"/>
    <p:sldId id="269" r:id="rId14"/>
    <p:sldId id="270" r:id="rId15"/>
    <p:sldId id="271"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5" d="100"/>
          <a:sy n="45" d="100"/>
        </p:scale>
        <p:origin x="828"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95" name="Group 94"/>
          <p:cNvGrpSpPr/>
          <p:nvPr/>
        </p:nvGrpSpPr>
        <p:grpSpPr>
          <a:xfrm>
            <a:off x="0" y="-30477"/>
            <a:ext cx="120904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89DAAEB5-93AB-4340-B8FF-60B9D70C18E7}" type="datetimeFigureOut">
              <a:rPr lang="es-MX" smtClean="0"/>
              <a:t>10/10/2017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8639D72-ABD9-452E-A1DD-A517C3A85F4D}" type="slidenum">
              <a:rPr lang="es-MX" smtClean="0"/>
              <a:t>‹Nº›</a:t>
            </a:fld>
            <a:endParaRPr lang="es-MX"/>
          </a:p>
        </p:txBody>
      </p:sp>
      <p:sp>
        <p:nvSpPr>
          <p:cNvPr id="113" name="Rectangle 112"/>
          <p:cNvSpPr/>
          <p:nvPr/>
        </p:nvSpPr>
        <p:spPr>
          <a:xfrm>
            <a:off x="0" y="1905000"/>
            <a:ext cx="6604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6401859"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304800" y="2130426"/>
            <a:ext cx="58928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04800" y="3733800"/>
            <a:ext cx="58928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9DAAEB5-93AB-4340-B8FF-60B9D70C18E7}" type="datetimeFigureOut">
              <a:rPr lang="es-MX" smtClean="0"/>
              <a:t>10/10/2017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8639D72-ABD9-452E-A1DD-A517C3A85F4D}" type="slidenum">
              <a:rPr lang="es-MX" smtClean="0"/>
              <a:t>‹Nº›</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9DAAEB5-93AB-4340-B8FF-60B9D70C18E7}" type="datetimeFigureOut">
              <a:rPr lang="es-MX" smtClean="0"/>
              <a:t>10/10/2017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8639D72-ABD9-452E-A1DD-A517C3A85F4D}" type="slidenum">
              <a:rPr lang="es-MX" smtClean="0"/>
              <a:t>‹Nº›</a:t>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9DAAEB5-93AB-4340-B8FF-60B9D70C18E7}" type="datetimeFigureOut">
              <a:rPr lang="es-MX" smtClean="0"/>
              <a:t>10/10/2017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8639D72-ABD9-452E-A1DD-A517C3A85F4D}" type="slidenum">
              <a:rPr lang="es-MX" smtClean="0"/>
              <a:t>‹Nº›</a:t>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30478"/>
            <a:ext cx="120903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12192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12192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12192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9600" y="5621365"/>
            <a:ext cx="110744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95" name="Title 94"/>
          <p:cNvSpPr>
            <a:spLocks noGrp="1"/>
          </p:cNvSpPr>
          <p:nvPr>
            <p:ph type="title"/>
          </p:nvPr>
        </p:nvSpPr>
        <p:spPr>
          <a:xfrm>
            <a:off x="609600" y="4463568"/>
            <a:ext cx="11074400" cy="1143000"/>
          </a:xfrm>
        </p:spPr>
        <p:txBody>
          <a:bodyPr/>
          <a:lstStyle/>
          <a:p>
            <a:r>
              <a:rPr lang="es-ES"/>
              <a:t>Haga clic para modificar el estilo de título del patrón</a:t>
            </a:r>
            <a:endParaRPr lang="en-US"/>
          </a:p>
        </p:txBody>
      </p:sp>
      <p:sp>
        <p:nvSpPr>
          <p:cNvPr id="2" name="Date Placeholder 1"/>
          <p:cNvSpPr>
            <a:spLocks noGrp="1"/>
          </p:cNvSpPr>
          <p:nvPr>
            <p:ph type="dt" sz="half" idx="10"/>
          </p:nvPr>
        </p:nvSpPr>
        <p:spPr/>
        <p:txBody>
          <a:bodyPr/>
          <a:lstStyle/>
          <a:p>
            <a:fld id="{89DAAEB5-93AB-4340-B8FF-60B9D70C18E7}" type="datetimeFigureOut">
              <a:rPr lang="es-MX" smtClean="0"/>
              <a:t>10/10/2017</a:t>
            </a:fld>
            <a:endParaRPr lang="es-MX"/>
          </a:p>
        </p:txBody>
      </p:sp>
      <p:sp>
        <p:nvSpPr>
          <p:cNvPr id="91" name="Footer Placeholder 90"/>
          <p:cNvSpPr>
            <a:spLocks noGrp="1"/>
          </p:cNvSpPr>
          <p:nvPr>
            <p:ph type="ftr" sz="quarter" idx="11"/>
          </p:nvPr>
        </p:nvSpPr>
        <p:spPr/>
        <p:txBody>
          <a:bodyPr/>
          <a:lstStyle/>
          <a:p>
            <a:endParaRPr lang="es-MX"/>
          </a:p>
        </p:txBody>
      </p:sp>
      <p:sp>
        <p:nvSpPr>
          <p:cNvPr id="92" name="Slide Number Placeholder 91"/>
          <p:cNvSpPr>
            <a:spLocks noGrp="1"/>
          </p:cNvSpPr>
          <p:nvPr>
            <p:ph type="sldNum" sz="quarter" idx="12"/>
          </p:nvPr>
        </p:nvSpPr>
        <p:spPr/>
        <p:txBody>
          <a:bodyPr/>
          <a:lstStyle/>
          <a:p>
            <a:fld id="{18639D72-ABD9-452E-A1DD-A517C3A85F4D}" type="slidenum">
              <a:rPr lang="es-MX" smtClean="0"/>
              <a:t>‹Nº›</a:t>
            </a:fld>
            <a:endParaRPr lang="es-MX"/>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89DAAEB5-93AB-4340-B8FF-60B9D70C18E7}" type="datetimeFigureOut">
              <a:rPr lang="es-MX" smtClean="0"/>
              <a:t>10/10/2017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8639D72-ABD9-452E-A1DD-A517C3A85F4D}" type="slidenum">
              <a:rPr lang="es-MX" smtClean="0"/>
              <a:t>‹Nº›</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89DAAEB5-93AB-4340-B8FF-60B9D70C18E7}" type="datetimeFigureOut">
              <a:rPr lang="es-MX" smtClean="0"/>
              <a:t>10/10/2017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18639D72-ABD9-452E-A1DD-A517C3A85F4D}" type="slidenum">
              <a:rPr lang="es-MX" smtClean="0"/>
              <a:t>‹Nº›</a:t>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89DAAEB5-93AB-4340-B8FF-60B9D70C18E7}" type="datetimeFigureOut">
              <a:rPr lang="es-MX" smtClean="0"/>
              <a:t>10/10/2017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18639D72-ABD9-452E-A1DD-A517C3A85F4D}" type="slidenum">
              <a:rPr lang="es-MX" smtClean="0"/>
              <a:t>‹Nº›</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DAAEB5-93AB-4340-B8FF-60B9D70C18E7}" type="datetimeFigureOut">
              <a:rPr lang="es-MX" smtClean="0"/>
              <a:t>10/10/2017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18639D72-ABD9-452E-A1DD-A517C3A85F4D}" type="slidenum">
              <a:rPr lang="es-MX" smtClean="0"/>
              <a:t>‹Nº›</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7200" y="273051"/>
            <a:ext cx="7315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9DAAEB5-93AB-4340-B8FF-60B9D70C18E7}" type="datetimeFigureOut">
              <a:rPr lang="es-MX" smtClean="0"/>
              <a:t>10/10/2017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8639D72-ABD9-452E-A1DD-A517C3A85F4D}" type="slidenum">
              <a:rPr lang="es-MX" smtClean="0"/>
              <a:t>‹Nº›</a:t>
            </a:fld>
            <a:endParaRPr lang="es-MX"/>
          </a:p>
        </p:txBody>
      </p:sp>
      <p:sp>
        <p:nvSpPr>
          <p:cNvPr id="37" name="Rectangle 36"/>
          <p:cNvSpPr/>
          <p:nvPr/>
        </p:nvSpPr>
        <p:spPr>
          <a:xfrm>
            <a:off x="0" y="1563624"/>
            <a:ext cx="3681984"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2007129" y="3221207"/>
            <a:ext cx="3017520" cy="10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353568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353568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3200" y="1901952"/>
            <a:ext cx="316992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03200" y="3273552"/>
            <a:ext cx="316992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267200" y="381000"/>
            <a:ext cx="74168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5" name="Date Placeholder 4"/>
          <p:cNvSpPr>
            <a:spLocks noGrp="1"/>
          </p:cNvSpPr>
          <p:nvPr>
            <p:ph type="dt" sz="half" idx="10"/>
          </p:nvPr>
        </p:nvSpPr>
        <p:spPr/>
        <p:txBody>
          <a:bodyPr/>
          <a:lstStyle/>
          <a:p>
            <a:fld id="{89DAAEB5-93AB-4340-B8FF-60B9D70C18E7}" type="datetimeFigureOut">
              <a:rPr lang="es-MX" smtClean="0"/>
              <a:t>10/10/2017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8639D72-ABD9-452E-A1DD-A517C3A85F4D}" type="slidenum">
              <a:rPr lang="es-MX" smtClean="0"/>
              <a:t>‹Nº›</a:t>
            </a:fld>
            <a:endParaRPr lang="es-MX"/>
          </a:p>
        </p:txBody>
      </p:sp>
      <p:sp>
        <p:nvSpPr>
          <p:cNvPr id="33" name="Rectangle 32"/>
          <p:cNvSpPr/>
          <p:nvPr/>
        </p:nvSpPr>
        <p:spPr>
          <a:xfrm>
            <a:off x="0" y="1563624"/>
            <a:ext cx="3681984"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2007129" y="3221207"/>
            <a:ext cx="3017520" cy="10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353568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353568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7264" y="1905000"/>
            <a:ext cx="316992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03200" y="3276600"/>
            <a:ext cx="316992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99136" y="137160"/>
            <a:ext cx="1182624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09600" y="6312409"/>
            <a:ext cx="2844800" cy="365125"/>
          </a:xfrm>
          <a:prstGeom prst="rect">
            <a:avLst/>
          </a:prstGeom>
        </p:spPr>
        <p:txBody>
          <a:bodyPr vert="horz" lIns="91440" tIns="45720" rIns="91440" bIns="45720" rtlCol="0" anchor="ctr"/>
          <a:lstStyle>
            <a:lvl1pPr algn="l">
              <a:defRPr sz="1200">
                <a:solidFill>
                  <a:schemeClr val="tx2"/>
                </a:solidFill>
              </a:defRPr>
            </a:lvl1pPr>
          </a:lstStyle>
          <a:p>
            <a:fld id="{89DAAEB5-93AB-4340-B8FF-60B9D70C18E7}" type="datetimeFigureOut">
              <a:rPr lang="es-MX" smtClean="0"/>
              <a:t>10/10/2017</a:t>
            </a:fld>
            <a:endParaRPr lang="es-MX"/>
          </a:p>
        </p:txBody>
      </p:sp>
      <p:sp>
        <p:nvSpPr>
          <p:cNvPr id="5" name="Footer Placeholder 4"/>
          <p:cNvSpPr>
            <a:spLocks noGrp="1"/>
          </p:cNvSpPr>
          <p:nvPr>
            <p:ph type="ftr" sz="quarter" idx="3"/>
          </p:nvPr>
        </p:nvSpPr>
        <p:spPr>
          <a:xfrm>
            <a:off x="3774831" y="6312409"/>
            <a:ext cx="4642339" cy="365125"/>
          </a:xfrm>
          <a:prstGeom prst="rect">
            <a:avLst/>
          </a:prstGeom>
        </p:spPr>
        <p:txBody>
          <a:bodyPr vert="horz" lIns="91440" tIns="45720" rIns="91440" bIns="45720" rtlCol="0" anchor="ctr"/>
          <a:lstStyle>
            <a:lvl1pPr algn="ctr">
              <a:defRPr sz="1200">
                <a:solidFill>
                  <a:schemeClr val="tx2"/>
                </a:solidFill>
              </a:defRPr>
            </a:lvl1pPr>
          </a:lstStyle>
          <a:p>
            <a:endParaRPr lang="es-MX"/>
          </a:p>
        </p:txBody>
      </p:sp>
      <p:sp>
        <p:nvSpPr>
          <p:cNvPr id="6" name="Slide Number Placeholder 5"/>
          <p:cNvSpPr>
            <a:spLocks noGrp="1"/>
          </p:cNvSpPr>
          <p:nvPr>
            <p:ph type="sldNum" sz="quarter" idx="4"/>
          </p:nvPr>
        </p:nvSpPr>
        <p:spPr>
          <a:xfrm>
            <a:off x="8737600" y="6312409"/>
            <a:ext cx="2844800" cy="365125"/>
          </a:xfrm>
          <a:prstGeom prst="rect">
            <a:avLst/>
          </a:prstGeom>
        </p:spPr>
        <p:txBody>
          <a:bodyPr vert="horz" lIns="91440" tIns="45720" rIns="91440" bIns="45720" rtlCol="0" anchor="ctr"/>
          <a:lstStyle>
            <a:lvl1pPr algn="r">
              <a:defRPr sz="1200">
                <a:solidFill>
                  <a:schemeClr val="tx2"/>
                </a:solidFill>
              </a:defRPr>
            </a:lvl1pPr>
          </a:lstStyle>
          <a:p>
            <a:fld id="{18639D72-ABD9-452E-A1DD-A517C3A85F4D}" type="slidenum">
              <a:rPr lang="es-MX" smtClean="0"/>
              <a:t>‹Nº›</a:t>
            </a:fld>
            <a:endParaRPr lang="es-MX"/>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447021" y="5135489"/>
            <a:ext cx="11069782" cy="1222375"/>
          </a:xfrm>
          <a:prstGeom prst="rect">
            <a:avLst/>
          </a:prstGeom>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dirty="0"/>
              <a:t>Inventos de la revolución industrial</a:t>
            </a:r>
          </a:p>
        </p:txBody>
      </p:sp>
      <p:sp>
        <p:nvSpPr>
          <p:cNvPr id="5" name="2 Subtítulo"/>
          <p:cNvSpPr txBox="1">
            <a:spLocks/>
          </p:cNvSpPr>
          <p:nvPr/>
        </p:nvSpPr>
        <p:spPr>
          <a:xfrm>
            <a:off x="913527" y="119884"/>
            <a:ext cx="9988254" cy="5348115"/>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2200" kern="1200">
                <a:solidFill>
                  <a:schemeClr val="tx2"/>
                </a:solidFill>
                <a:latin typeface="+mn-lt"/>
                <a:ea typeface="+mn-ea"/>
                <a:cs typeface="+mn-cs"/>
              </a:defRPr>
            </a:lvl1pPr>
            <a:lvl2pPr marL="4572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9pPr>
          </a:lstStyle>
          <a:p>
            <a:pPr algn="ctr"/>
            <a:r>
              <a:rPr lang="es-MX" b="1" dirty="0"/>
              <a:t>Instituto Politécnico Nacional</a:t>
            </a:r>
          </a:p>
          <a:p>
            <a:pPr algn="ctr"/>
            <a:endParaRPr lang="es-MX" b="1" dirty="0"/>
          </a:p>
          <a:p>
            <a:pPr algn="ctr"/>
            <a:r>
              <a:rPr lang="es-MX" i="1" dirty="0"/>
              <a:t>Escuela Superior de Cómputo</a:t>
            </a:r>
          </a:p>
          <a:p>
            <a:pPr algn="ctr"/>
            <a:r>
              <a:rPr lang="es-MX" dirty="0"/>
              <a:t> </a:t>
            </a:r>
          </a:p>
          <a:p>
            <a:pPr algn="ctr"/>
            <a:r>
              <a:rPr lang="es-MX" dirty="0"/>
              <a:t>Ing. Sistemas computacionales</a:t>
            </a:r>
          </a:p>
          <a:p>
            <a:pPr algn="ctr"/>
            <a:endParaRPr lang="es-MX" dirty="0"/>
          </a:p>
          <a:p>
            <a:pPr algn="ctr"/>
            <a:r>
              <a:rPr lang="es-MX" dirty="0"/>
              <a:t>Ingeniería Ética y Sociedad</a:t>
            </a:r>
          </a:p>
          <a:p>
            <a:pPr algn="ctr"/>
            <a:endParaRPr lang="es-MX" dirty="0"/>
          </a:p>
          <a:p>
            <a:pPr algn="ctr"/>
            <a:r>
              <a:rPr lang="es-MX" b="1" u="sng" dirty="0" err="1"/>
              <a:t>Profa</a:t>
            </a:r>
            <a:r>
              <a:rPr lang="es-MX" b="1" u="sng" dirty="0"/>
              <a:t>: </a:t>
            </a:r>
            <a:r>
              <a:rPr lang="es-MX" dirty="0" err="1"/>
              <a:t>Winfield</a:t>
            </a:r>
            <a:r>
              <a:rPr lang="es-MX" dirty="0"/>
              <a:t> Reyes Ana María</a:t>
            </a:r>
          </a:p>
          <a:p>
            <a:pPr algn="ctr"/>
            <a:endParaRPr lang="es-MX" dirty="0"/>
          </a:p>
          <a:p>
            <a:pPr algn="ctr"/>
            <a:r>
              <a:rPr lang="es-MX" b="1" u="sng" dirty="0" err="1"/>
              <a:t>Alummnos</a:t>
            </a:r>
            <a:r>
              <a:rPr lang="es-MX" b="1" u="sng" dirty="0"/>
              <a:t>: </a:t>
            </a:r>
            <a:r>
              <a:rPr lang="es-MX" dirty="0"/>
              <a:t>Rojas Alvarado Luis Enrique</a:t>
            </a:r>
          </a:p>
          <a:p>
            <a:pPr algn="ctr"/>
            <a:r>
              <a:rPr lang="es-MX" dirty="0"/>
              <a:t>                        Noroña Cabeza Karla Patricia</a:t>
            </a:r>
          </a:p>
          <a:p>
            <a:pPr algn="ctr"/>
            <a:r>
              <a:rPr lang="es-MX" dirty="0"/>
              <a:t>                        </a:t>
            </a:r>
            <a:r>
              <a:rPr lang="es-MX" dirty="0" err="1"/>
              <a:t>Lagunes</a:t>
            </a:r>
            <a:r>
              <a:rPr lang="es-MX" dirty="0"/>
              <a:t> </a:t>
            </a:r>
            <a:r>
              <a:rPr lang="es-MX" dirty="0" err="1"/>
              <a:t>Marin</a:t>
            </a:r>
            <a:r>
              <a:rPr lang="es-MX" dirty="0"/>
              <a:t> Nelson Alberto</a:t>
            </a:r>
          </a:p>
          <a:p>
            <a:pPr algn="ctr"/>
            <a:r>
              <a:rPr lang="es-MX" dirty="0"/>
              <a:t>                            Castro </a:t>
            </a:r>
            <a:r>
              <a:rPr lang="es-MX" dirty="0" err="1"/>
              <a:t>Santamaria</a:t>
            </a:r>
            <a:r>
              <a:rPr lang="es-MX" dirty="0"/>
              <a:t> </a:t>
            </a:r>
            <a:r>
              <a:rPr lang="es-MX" dirty="0" err="1"/>
              <a:t>Aaron</a:t>
            </a:r>
            <a:r>
              <a:rPr lang="es-MX" dirty="0"/>
              <a:t> Pedro</a:t>
            </a:r>
          </a:p>
          <a:p>
            <a:pPr algn="ctr"/>
            <a:r>
              <a:rPr lang="es-MX" dirty="0"/>
              <a:t>             Isaac </a:t>
            </a:r>
            <a:r>
              <a:rPr lang="es-MX" dirty="0" err="1"/>
              <a:t>Godinez</a:t>
            </a:r>
            <a:r>
              <a:rPr lang="es-MX" dirty="0"/>
              <a:t> Cortés</a:t>
            </a:r>
          </a:p>
        </p:txBody>
      </p:sp>
      <p:pic>
        <p:nvPicPr>
          <p:cNvPr id="6" name="Picture 2" descr="Resultado de imagen para logotipo esco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78226" y="329355"/>
            <a:ext cx="2438577" cy="17074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logotipo ip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320" y="329355"/>
            <a:ext cx="1440160" cy="247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809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Teléfono</a:t>
            </a:r>
          </a:p>
        </p:txBody>
      </p:sp>
      <p:sp>
        <p:nvSpPr>
          <p:cNvPr id="3" name="2 Marcador de contenido"/>
          <p:cNvSpPr>
            <a:spLocks noGrp="1"/>
          </p:cNvSpPr>
          <p:nvPr>
            <p:ph idx="1"/>
          </p:nvPr>
        </p:nvSpPr>
        <p:spPr>
          <a:xfrm>
            <a:off x="852055" y="1285298"/>
            <a:ext cx="6587836" cy="5572702"/>
          </a:xfrm>
        </p:spPr>
        <p:txBody>
          <a:bodyPr>
            <a:normAutofit/>
          </a:bodyPr>
          <a:lstStyle/>
          <a:p>
            <a:pPr algn="just">
              <a:lnSpc>
                <a:spcPct val="150000"/>
              </a:lnSpc>
            </a:pPr>
            <a:r>
              <a:rPr lang="es-MX" sz="2400" dirty="0">
                <a:latin typeface="Arial" panose="020B0604020202020204" pitchFamily="34" charset="0"/>
                <a:cs typeface="Arial" panose="020B0604020202020204" pitchFamily="34" charset="0"/>
              </a:rPr>
              <a:t>Ya en el año 1854, el inventor francés Charles </a:t>
            </a:r>
            <a:r>
              <a:rPr lang="es-MX" sz="2400" dirty="0" err="1">
                <a:latin typeface="Arial" panose="020B0604020202020204" pitchFamily="34" charset="0"/>
                <a:cs typeface="Arial" panose="020B0604020202020204" pitchFamily="34" charset="0"/>
              </a:rPr>
              <a:t>Bourseul</a:t>
            </a:r>
            <a:r>
              <a:rPr lang="es-MX" sz="2400" dirty="0">
                <a:latin typeface="Arial" panose="020B0604020202020204" pitchFamily="34" charset="0"/>
                <a:cs typeface="Arial" panose="020B0604020202020204" pitchFamily="34" charset="0"/>
              </a:rPr>
              <a:t> planteó en una revista ilustrada de la época la posibilidad de utilizar vibraciones causadas por la voz sobre un disco flexible o diafragma, con el fin de activar y desactivar un circuito eléctrico y producir unas vibraciones similares en un diafragma situado en un lugar remoto, que reproduciría las vibraciones originales.</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843" t="27653" r="50000" b="23105"/>
          <a:stretch/>
        </p:blipFill>
        <p:spPr bwMode="auto">
          <a:xfrm>
            <a:off x="7795117" y="1995056"/>
            <a:ext cx="4396883" cy="33666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3495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38199" y="471054"/>
            <a:ext cx="6255327" cy="6123709"/>
          </a:xfrm>
        </p:spPr>
        <p:txBody>
          <a:bodyPr>
            <a:normAutofit fontScale="92500" lnSpcReduction="20000"/>
          </a:bodyPr>
          <a:lstStyle/>
          <a:p>
            <a:pPr algn="just"/>
            <a:r>
              <a:rPr lang="es-MX" dirty="0">
                <a:latin typeface="Arial" panose="020B0604020202020204" pitchFamily="34" charset="0"/>
                <a:cs typeface="Arial" panose="020B0604020202020204" pitchFamily="34" charset="0"/>
              </a:rPr>
              <a:t>Alrededor del año 1857 Antonio </a:t>
            </a:r>
            <a:r>
              <a:rPr lang="es-MX" dirty="0" err="1">
                <a:latin typeface="Arial" panose="020B0604020202020204" pitchFamily="34" charset="0"/>
                <a:cs typeface="Arial" panose="020B0604020202020204" pitchFamily="34" charset="0"/>
              </a:rPr>
              <a:t>Meucci</a:t>
            </a:r>
            <a:r>
              <a:rPr lang="es-MX" dirty="0">
                <a:latin typeface="Arial" panose="020B0604020202020204" pitchFamily="34" charset="0"/>
                <a:cs typeface="Arial" panose="020B0604020202020204" pitchFamily="34" charset="0"/>
              </a:rPr>
              <a:t> construyó un teléfono para conectar su oficina con su dormitorio, ubicado en el segundo piso, debido al reumatismo de su esposa. Sin embargo carecía del dinero suficiente para patentar su invento, por lo que lo presentó a una empresa que no le prestó atención, pero que, tampoco le devolvió los materiales. Al parecer, y esto no está probado, estos materiales cayeron en manos de Alexander Graham Bell, que se sirvió de ellos para desarrollar su teléfono y lo presentó como propio.</a:t>
            </a:r>
          </a:p>
          <a:p>
            <a:pPr algn="just"/>
            <a:r>
              <a:rPr lang="es-MX" dirty="0">
                <a:latin typeface="Arial" panose="020B0604020202020204" pitchFamily="34" charset="0"/>
                <a:cs typeface="Arial" panose="020B0604020202020204" pitchFamily="34" charset="0"/>
              </a:rPr>
              <a:t>A Alexander Graham Bell se le atribuye la invención del teléfono en el año 1876. Se trató de un aparato que transmitía sonidos por un cable a través de señales eléctricas. Ha sido uno de los inventos más importantes porque revolucionó el mundo de las telecomunicaciones.</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24" t="32387" r="47185" b="25947"/>
          <a:stretch/>
        </p:blipFill>
        <p:spPr bwMode="auto">
          <a:xfrm>
            <a:off x="7273636" y="1967344"/>
            <a:ext cx="4682837" cy="304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1726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348" y="77742"/>
            <a:ext cx="6851469" cy="1325563"/>
          </a:xfrm>
        </p:spPr>
        <p:txBody>
          <a:bodyPr/>
          <a:lstStyle/>
          <a:p>
            <a:r>
              <a:rPr lang="es-MX" dirty="0"/>
              <a:t>Motor de combustión interna</a:t>
            </a:r>
          </a:p>
        </p:txBody>
      </p:sp>
      <p:sp>
        <p:nvSpPr>
          <p:cNvPr id="3" name="Marcador de contenido 2"/>
          <p:cNvSpPr>
            <a:spLocks noGrp="1"/>
          </p:cNvSpPr>
          <p:nvPr>
            <p:ph idx="1"/>
          </p:nvPr>
        </p:nvSpPr>
        <p:spPr>
          <a:xfrm>
            <a:off x="838200" y="1825625"/>
            <a:ext cx="5649686" cy="4351338"/>
          </a:xfrm>
        </p:spPr>
        <p:txBody>
          <a:bodyPr>
            <a:normAutofit fontScale="92500"/>
          </a:bodyPr>
          <a:lstStyle/>
          <a:p>
            <a:pPr algn="just"/>
            <a:r>
              <a:rPr lang="es-MX" b="1" dirty="0"/>
              <a:t>El Motor de explosión</a:t>
            </a:r>
            <a:r>
              <a:rPr lang="es-MX" dirty="0"/>
              <a:t> (motor de combustión interna, </a:t>
            </a:r>
            <a:r>
              <a:rPr lang="es-MX" b="1" dirty="0"/>
              <a:t>motor Diesel</a:t>
            </a:r>
            <a:r>
              <a:rPr lang="es-MX" dirty="0"/>
              <a:t>): En 1860, Jean </a:t>
            </a:r>
            <a:r>
              <a:rPr lang="es-MX" dirty="0" err="1"/>
              <a:t>Lenoir</a:t>
            </a:r>
            <a:r>
              <a:rPr lang="es-MX" dirty="0"/>
              <a:t> desarrolló el primer motor en el que la fuerza motriz no se generaba desde fuera, como en la máquina de vapor, sino desde dentro, usando un combustible controlado. Esta maquina reemplazo al motor a vapor, mediante el empleo de un nuevo combustible, que es el petróleo. Lo perfecciono en 1897, el ingeniero alemán </a:t>
            </a:r>
            <a:r>
              <a:rPr lang="es-MX" b="1" dirty="0"/>
              <a:t>Rudolf Diesel</a:t>
            </a:r>
            <a:r>
              <a:rPr lang="es-MX" dirty="0"/>
              <a:t> (1858-1913).</a:t>
            </a:r>
            <a:br>
              <a:rPr lang="es-MX" dirty="0"/>
            </a:br>
            <a:endParaRPr lang="es-MX" dirty="0"/>
          </a:p>
        </p:txBody>
      </p:sp>
      <p:pic>
        <p:nvPicPr>
          <p:cNvPr id="2050" name="Picture 2" descr="Resultado de imagen para primer carro con motor de combustion inter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478" y="740523"/>
            <a:ext cx="4489269" cy="27576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motor de combustion interna revolucion indust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50" y="3639639"/>
            <a:ext cx="30861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107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2775AE-77DD-3542-884F-D4C03F2B42A4}"/>
              </a:ext>
            </a:extLst>
          </p:cNvPr>
          <p:cNvSpPr>
            <a:spLocks noGrp="1"/>
          </p:cNvSpPr>
          <p:nvPr>
            <p:ph type="title"/>
          </p:nvPr>
        </p:nvSpPr>
        <p:spPr/>
        <p:txBody>
          <a:bodyPr/>
          <a:lstStyle/>
          <a:p>
            <a:pPr algn="ctr"/>
            <a:r>
              <a:rPr lang="es-US"/>
              <a:t>Dínamo  -  1873</a:t>
            </a:r>
          </a:p>
        </p:txBody>
      </p:sp>
      <p:pic>
        <p:nvPicPr>
          <p:cNvPr id="4" name="Imagen 4">
            <a:extLst>
              <a:ext uri="{FF2B5EF4-FFF2-40B4-BE49-F238E27FC236}">
                <a16:creationId xmlns:a16="http://schemas.microsoft.com/office/drawing/2014/main" id="{6905F78B-7706-D74C-A8C8-E1A1E08EC1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3310" y="1512095"/>
            <a:ext cx="6645379" cy="4053681"/>
          </a:xfrm>
          <a:prstGeom prst="rect">
            <a:avLst/>
          </a:prstGeom>
        </p:spPr>
      </p:pic>
    </p:spTree>
    <p:extLst>
      <p:ext uri="{BB962C8B-B14F-4D97-AF65-F5344CB8AC3E}">
        <p14:creationId xmlns:p14="http://schemas.microsoft.com/office/powerpoint/2010/main" val="191944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AF4A6B-8F71-3F44-B773-79CDB861D6BB}"/>
              </a:ext>
            </a:extLst>
          </p:cNvPr>
          <p:cNvSpPr>
            <a:spLocks noGrp="1"/>
          </p:cNvSpPr>
          <p:nvPr>
            <p:ph type="title"/>
          </p:nvPr>
        </p:nvSpPr>
        <p:spPr/>
        <p:txBody>
          <a:bodyPr/>
          <a:lstStyle/>
          <a:p>
            <a:r>
              <a:rPr lang="es-US"/>
              <a:t>Petróleo </a:t>
            </a:r>
          </a:p>
        </p:txBody>
      </p:sp>
      <p:pic>
        <p:nvPicPr>
          <p:cNvPr id="4" name="Imagen 4">
            <a:extLst>
              <a:ext uri="{FF2B5EF4-FFF2-40B4-BE49-F238E27FC236}">
                <a16:creationId xmlns:a16="http://schemas.microsoft.com/office/drawing/2014/main" id="{29AF9A27-880D-1B4B-A25E-4260249D8C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4342" y="1825625"/>
            <a:ext cx="6699207" cy="4351338"/>
          </a:xfrm>
          <a:prstGeom prst="rect">
            <a:avLst/>
          </a:prstGeom>
        </p:spPr>
      </p:pic>
    </p:spTree>
    <p:extLst>
      <p:ext uri="{BB962C8B-B14F-4D97-AF65-F5344CB8AC3E}">
        <p14:creationId xmlns:p14="http://schemas.microsoft.com/office/powerpoint/2010/main" val="1177437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841B6B-3548-8C4F-A7B9-921F514EB6F5}"/>
              </a:ext>
            </a:extLst>
          </p:cNvPr>
          <p:cNvSpPr>
            <a:spLocks noGrp="1"/>
          </p:cNvSpPr>
          <p:nvPr>
            <p:ph type="title"/>
          </p:nvPr>
        </p:nvSpPr>
        <p:spPr/>
        <p:txBody>
          <a:bodyPr/>
          <a:lstStyle/>
          <a:p>
            <a:r>
              <a:rPr lang="es-US"/>
              <a:t>Locomotora de vapor </a:t>
            </a:r>
          </a:p>
        </p:txBody>
      </p:sp>
      <p:pic>
        <p:nvPicPr>
          <p:cNvPr id="4" name="Imagen 4">
            <a:extLst>
              <a:ext uri="{FF2B5EF4-FFF2-40B4-BE49-F238E27FC236}">
                <a16:creationId xmlns:a16="http://schemas.microsoft.com/office/drawing/2014/main" id="{B8BAD5CF-817A-7A46-A2E6-7E3AA31425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6408" y="1825625"/>
            <a:ext cx="7079183" cy="4351338"/>
          </a:xfrm>
          <a:prstGeom prst="rect">
            <a:avLst/>
          </a:prstGeom>
        </p:spPr>
      </p:pic>
    </p:spTree>
    <p:extLst>
      <p:ext uri="{BB962C8B-B14F-4D97-AF65-F5344CB8AC3E}">
        <p14:creationId xmlns:p14="http://schemas.microsoft.com/office/powerpoint/2010/main" val="34484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609600" y="277025"/>
            <a:ext cx="3139746" cy="631080"/>
          </a:xfrm>
          <a:prstGeom prst="rect">
            <a:avLst/>
          </a:prstGeom>
        </p:spPr>
        <p:txBody>
          <a:bodyPr vert="horz" lIns="91440" tIns="45720" rIns="91440" bIns="45720" rtlCol="0" anchor="b">
            <a:normAutofit lnSpcReduction="10000"/>
          </a:bodyPr>
          <a:lstStyle>
            <a:defPPr lvl="0">
              <a:buSzPct val="45000"/>
              <a:buFont typeface="StarSymbol"/>
              <a:buNone/>
              <a:defRPr/>
            </a:defPPr>
            <a:lvl1pPr lvl="0" algn="l" defTabSz="914400" rtl="0" eaLnBrk="1" latinLnBrk="0" hangingPunct="1">
              <a:spcBef>
                <a:spcPct val="0"/>
              </a:spcBef>
              <a:buSzPct val="45000"/>
              <a:buFont typeface="StarSymbol"/>
              <a:buChar char="●"/>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buFont typeface="StarSymbol"/>
              <a:buNone/>
            </a:pPr>
            <a:r>
              <a:rPr lang="es-MX" dirty="0"/>
              <a:t>Hierro-Acero</a:t>
            </a:r>
          </a:p>
        </p:txBody>
      </p:sp>
      <p:sp>
        <p:nvSpPr>
          <p:cNvPr id="6" name="5 CuadroTexto"/>
          <p:cNvSpPr txBox="1"/>
          <p:nvPr/>
        </p:nvSpPr>
        <p:spPr>
          <a:xfrm>
            <a:off x="609600" y="908105"/>
            <a:ext cx="6636327" cy="6494085"/>
          </a:xfrm>
          <a:prstGeom prst="rect">
            <a:avLst/>
          </a:prstGeom>
          <a:noFill/>
        </p:spPr>
        <p:txBody>
          <a:bodyPr wrap="square" rtlCol="0">
            <a:spAutoFit/>
          </a:bodyPr>
          <a:lstStyle/>
          <a:p>
            <a:pPr lvl="0" algn="just" hangingPunct="0"/>
            <a:r>
              <a:rPr lang="es-MX" sz="2000" dirty="0">
                <a:latin typeface="Arial" panose="020B0604020202020204" pitchFamily="34" charset="0"/>
                <a:ea typeface="Microsoft YaHei" pitchFamily="2"/>
                <a:cs typeface="Arial" panose="020B0604020202020204" pitchFamily="34" charset="0"/>
              </a:rPr>
              <a:t>A partir del siglo XIV el tamaño de los hornos para la fundición aumentó considerablemente, al igual que el tiro para forzar el paso de los gases de combustión para carga o mezcla de materias primas.</a:t>
            </a:r>
          </a:p>
          <a:p>
            <a:pPr lvl="0" algn="just" hangingPunct="0"/>
            <a:endParaRPr lang="es-MX" sz="2000" dirty="0">
              <a:latin typeface="Arial" panose="020B0604020202020204" pitchFamily="34" charset="0"/>
              <a:ea typeface="Microsoft YaHei" pitchFamily="2"/>
              <a:cs typeface="Arial" panose="020B0604020202020204" pitchFamily="34" charset="0"/>
            </a:endParaRPr>
          </a:p>
          <a:p>
            <a:pPr lvl="0" algn="just" hangingPunct="0"/>
            <a:r>
              <a:rPr lang="es-MX" sz="2000" dirty="0">
                <a:latin typeface="Arial" panose="020B0604020202020204" pitchFamily="34" charset="0"/>
                <a:ea typeface="Microsoft YaHei" pitchFamily="2"/>
                <a:cs typeface="Arial" panose="020B0604020202020204" pitchFamily="34" charset="0"/>
              </a:rPr>
              <a:t>Henry Bessemer descubre que con un chorro de aire administrado al hierro fundido podía eliminar al </a:t>
            </a:r>
            <a:r>
              <a:rPr lang="es-MX" sz="2000" dirty="0" err="1">
                <a:latin typeface="Arial" panose="020B0604020202020204" pitchFamily="34" charset="0"/>
                <a:ea typeface="Microsoft YaHei" pitchFamily="2"/>
                <a:cs typeface="Arial" panose="020B0604020202020204" pitchFamily="34" charset="0"/>
              </a:rPr>
              <a:t>minimo</a:t>
            </a:r>
            <a:r>
              <a:rPr lang="es-MX" sz="2000" dirty="0">
                <a:latin typeface="Arial" panose="020B0604020202020204" pitchFamily="34" charset="0"/>
                <a:ea typeface="Microsoft YaHei" pitchFamily="2"/>
                <a:cs typeface="Arial" panose="020B0604020202020204" pitchFamily="34" charset="0"/>
              </a:rPr>
              <a:t> el carbono</a:t>
            </a:r>
          </a:p>
          <a:p>
            <a:pPr lvl="0" algn="just" hangingPunct="0"/>
            <a:r>
              <a:rPr lang="es-MX" sz="2000" dirty="0">
                <a:latin typeface="Arial" panose="020B0604020202020204" pitchFamily="34" charset="0"/>
                <a:ea typeface="Microsoft YaHei" pitchFamily="2"/>
                <a:cs typeface="Arial" panose="020B0604020202020204" pitchFamily="34" charset="0"/>
              </a:rPr>
              <a:t>  </a:t>
            </a:r>
          </a:p>
          <a:p>
            <a:pPr lvl="0" algn="just" hangingPunct="0"/>
            <a:r>
              <a:rPr lang="es-MX" sz="2000" dirty="0">
                <a:latin typeface="Arial" panose="020B0604020202020204" pitchFamily="34" charset="0"/>
                <a:ea typeface="Microsoft YaHei" pitchFamily="2"/>
                <a:cs typeface="Arial" panose="020B0604020202020204" pitchFamily="34" charset="0"/>
              </a:rPr>
              <a:t>Otra diferencia puede ser percibida al ver el porcentaje de carbono. El hierro que contiene menos de un 2% de carbono se llama acero y si contiene más de 2% de carbono se denomina arrabio.</a:t>
            </a:r>
          </a:p>
          <a:p>
            <a:pPr lvl="0" algn="just" hangingPunct="0"/>
            <a:endParaRPr lang="es-MX" sz="2000" dirty="0">
              <a:latin typeface="Arial" panose="020B0604020202020204" pitchFamily="34" charset="0"/>
              <a:ea typeface="Microsoft YaHei" pitchFamily="2"/>
              <a:cs typeface="Arial" panose="020B0604020202020204" pitchFamily="34" charset="0"/>
            </a:endParaRPr>
          </a:p>
          <a:p>
            <a:pPr lvl="0" algn="just" hangingPunct="0"/>
            <a:r>
              <a:rPr lang="es-MX" sz="2000" dirty="0">
                <a:latin typeface="Arial" panose="020B0604020202020204" pitchFamily="34" charset="0"/>
                <a:ea typeface="Microsoft YaHei" pitchFamily="2"/>
                <a:cs typeface="Arial" panose="020B0604020202020204" pitchFamily="34" charset="0"/>
              </a:rPr>
              <a:t>El acero es más fuerte que el hierro o fierro, como se le llama en algunos países, y tiene mejores propiedades de tensión y compresión. Este es el motivo por el cual en la industria de la construcción se utiliza el acero como base en vez del hierro.</a:t>
            </a:r>
          </a:p>
          <a:p>
            <a:pPr lvl="0" algn="just" hangingPunct="0"/>
            <a:endParaRPr lang="es-MX" dirty="0">
              <a:latin typeface="Liberation Sans" pitchFamily="18"/>
              <a:ea typeface="Microsoft YaHei" pitchFamily="2"/>
              <a:cs typeface="Lucida Sans" pitchFamily="2"/>
            </a:endParaRPr>
          </a:p>
          <a:p>
            <a:endParaRPr lang="es-MX" dirty="0"/>
          </a:p>
        </p:txBody>
      </p:sp>
      <p:pic>
        <p:nvPicPr>
          <p:cNvPr id="7" name="6 Imagen"/>
          <p:cNvPicPr>
            <a:picLocks noChangeAspect="1"/>
          </p:cNvPicPr>
          <p:nvPr/>
        </p:nvPicPr>
        <p:blipFill>
          <a:blip r:embed="rId2">
            <a:lum/>
            <a:alphaModFix/>
          </a:blip>
          <a:srcRect/>
          <a:stretch>
            <a:fillRect/>
          </a:stretch>
        </p:blipFill>
        <p:spPr>
          <a:xfrm>
            <a:off x="8369083" y="1279670"/>
            <a:ext cx="2612880" cy="1666439"/>
          </a:xfrm>
          <a:prstGeom prst="rect">
            <a:avLst/>
          </a:prstGeom>
          <a:noFill/>
          <a:ln>
            <a:noFill/>
          </a:ln>
        </p:spPr>
      </p:pic>
      <p:pic>
        <p:nvPicPr>
          <p:cNvPr id="8" name="7 Imagen"/>
          <p:cNvPicPr>
            <a:picLocks noChangeAspect="1"/>
          </p:cNvPicPr>
          <p:nvPr/>
        </p:nvPicPr>
        <p:blipFill>
          <a:blip r:embed="rId3">
            <a:lum/>
            <a:alphaModFix/>
          </a:blip>
          <a:srcRect/>
          <a:stretch>
            <a:fillRect/>
          </a:stretch>
        </p:blipFill>
        <p:spPr>
          <a:xfrm>
            <a:off x="8271163" y="3600000"/>
            <a:ext cx="2710800" cy="2536920"/>
          </a:xfrm>
          <a:prstGeom prst="rect">
            <a:avLst/>
          </a:prstGeom>
          <a:noFill/>
          <a:ln>
            <a:noFill/>
          </a:ln>
        </p:spPr>
      </p:pic>
    </p:spTree>
    <p:extLst>
      <p:ext uri="{BB962C8B-B14F-4D97-AF65-F5344CB8AC3E}">
        <p14:creationId xmlns:p14="http://schemas.microsoft.com/office/powerpoint/2010/main" val="1010620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1143000"/>
          </a:xfrm>
        </p:spPr>
        <p:txBody>
          <a:bodyPr/>
          <a:lstStyle/>
          <a:p>
            <a:r>
              <a:rPr lang="es-MX" dirty="0"/>
              <a:t>Máquina de vapor</a:t>
            </a:r>
          </a:p>
        </p:txBody>
      </p:sp>
      <p:sp>
        <p:nvSpPr>
          <p:cNvPr id="3" name="2 Marcador de contenido"/>
          <p:cNvSpPr>
            <a:spLocks noGrp="1"/>
          </p:cNvSpPr>
          <p:nvPr>
            <p:ph idx="1"/>
          </p:nvPr>
        </p:nvSpPr>
        <p:spPr>
          <a:xfrm>
            <a:off x="110837" y="1323110"/>
            <a:ext cx="7439890" cy="5340926"/>
          </a:xfrm>
        </p:spPr>
        <p:txBody>
          <a:bodyPr>
            <a:normAutofit fontScale="92500"/>
          </a:bodyPr>
          <a:lstStyle/>
          <a:p>
            <a:pPr algn="just"/>
            <a:r>
              <a:rPr lang="es-MX" dirty="0">
                <a:latin typeface="Arial" panose="020B0604020202020204" pitchFamily="34" charset="0"/>
                <a:cs typeface="Arial" panose="020B0604020202020204" pitchFamily="34" charset="0"/>
              </a:rPr>
              <a:t>A finales del siglo XVII se empezaron a usar las máquinas de vapor. Los ingenieros de esa época crearon las primeras. </a:t>
            </a:r>
          </a:p>
          <a:p>
            <a:pPr algn="just"/>
            <a:r>
              <a:rPr lang="es-MX" dirty="0">
                <a:latin typeface="Arial" panose="020B0604020202020204" pitchFamily="34" charset="0"/>
                <a:cs typeface="Arial" panose="020B0604020202020204" pitchFamily="34" charset="0"/>
              </a:rPr>
              <a:t>Thomas </a:t>
            </a:r>
            <a:r>
              <a:rPr lang="es-MX" dirty="0" err="1">
                <a:latin typeface="Arial" panose="020B0604020202020204" pitchFamily="34" charset="0"/>
                <a:cs typeface="Arial" panose="020B0604020202020204" pitchFamily="34" charset="0"/>
              </a:rPr>
              <a:t>Newcomen</a:t>
            </a:r>
            <a:r>
              <a:rPr lang="es-MX" dirty="0">
                <a:latin typeface="Arial" panose="020B0604020202020204" pitchFamily="34" charset="0"/>
                <a:cs typeface="Arial" panose="020B0604020202020204" pitchFamily="34" charset="0"/>
              </a:rPr>
              <a:t> con </a:t>
            </a:r>
            <a:r>
              <a:rPr lang="es-MX" dirty="0" err="1">
                <a:latin typeface="Arial" panose="020B0604020202020204" pitchFamily="34" charset="0"/>
                <a:cs typeface="Arial" panose="020B0604020202020204" pitchFamily="34" charset="0"/>
              </a:rPr>
              <a:t>Savery</a:t>
            </a:r>
            <a:r>
              <a:rPr lang="es-MX" dirty="0">
                <a:latin typeface="Arial" panose="020B0604020202020204" pitchFamily="34" charset="0"/>
                <a:cs typeface="Arial" panose="020B0604020202020204" pitchFamily="34" charset="0"/>
              </a:rPr>
              <a:t> construyeron la maquina para bombear agua afuera de las minas(1712).</a:t>
            </a:r>
          </a:p>
          <a:p>
            <a:pPr algn="just"/>
            <a:r>
              <a:rPr lang="es-MX" dirty="0">
                <a:latin typeface="Arial" panose="020B0604020202020204" pitchFamily="34" charset="0"/>
                <a:cs typeface="Arial" panose="020B0604020202020204" pitchFamily="34" charset="0"/>
              </a:rPr>
              <a:t>James Watt mejoró la máquina de vapor. </a:t>
            </a:r>
          </a:p>
          <a:p>
            <a:pPr algn="just"/>
            <a:r>
              <a:rPr lang="es-MX" dirty="0">
                <a:latin typeface="Arial" panose="020B0604020202020204" pitchFamily="34" charset="0"/>
                <a:cs typeface="Arial" panose="020B0604020202020204" pitchFamily="34" charset="0"/>
              </a:rPr>
              <a:t>Mediante sus aparatos se condensaba el vapor fuera del cilindro principal, lo que permitía ahorrar calor.</a:t>
            </a:r>
          </a:p>
          <a:p>
            <a:pPr algn="just"/>
            <a:r>
              <a:rPr lang="es-MX" dirty="0">
                <a:latin typeface="Arial" panose="020B0604020202020204" pitchFamily="34" charset="0"/>
                <a:cs typeface="Arial" panose="020B0604020202020204" pitchFamily="34" charset="0"/>
              </a:rPr>
              <a:t>Las máquinas se convirtieron rápidamente en la mayor fuente de energía de las fábricas y minas. </a:t>
            </a:r>
          </a:p>
          <a:p>
            <a:pPr algn="just"/>
            <a:r>
              <a:rPr lang="es-MX" dirty="0">
                <a:latin typeface="Arial" panose="020B0604020202020204" pitchFamily="34" charset="0"/>
                <a:cs typeface="Arial" panose="020B0604020202020204" pitchFamily="34" charset="0"/>
              </a:rPr>
              <a:t>Las mejoras efectuadas luego incluyeron un motor más compacto y de alta presión usado en locomotoras y barcos.</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005" t="26515" r="28125" b="22348"/>
          <a:stretch/>
        </p:blipFill>
        <p:spPr bwMode="auto">
          <a:xfrm>
            <a:off x="7792311" y="2175164"/>
            <a:ext cx="4080214" cy="267392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96948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92727" y="0"/>
            <a:ext cx="10972800" cy="1143000"/>
          </a:xfrm>
        </p:spPr>
        <p:txBody>
          <a:bodyPr/>
          <a:lstStyle/>
          <a:p>
            <a:r>
              <a:rPr lang="es-MX" dirty="0"/>
              <a:t>Trilladora a vapor</a:t>
            </a:r>
          </a:p>
        </p:txBody>
      </p:sp>
      <p:sp>
        <p:nvSpPr>
          <p:cNvPr id="3" name="2 Marcador de contenido"/>
          <p:cNvSpPr>
            <a:spLocks noGrp="1"/>
          </p:cNvSpPr>
          <p:nvPr>
            <p:ph idx="1"/>
          </p:nvPr>
        </p:nvSpPr>
        <p:spPr>
          <a:xfrm>
            <a:off x="304799" y="1295401"/>
            <a:ext cx="6941128" cy="6075217"/>
          </a:xfrm>
        </p:spPr>
        <p:txBody>
          <a:bodyPr>
            <a:normAutofit/>
          </a:bodyPr>
          <a:lstStyle/>
          <a:p>
            <a:pPr algn="just"/>
            <a:r>
              <a:rPr lang="es-MX" sz="2200" dirty="0">
                <a:latin typeface="Arial" panose="020B0604020202020204" pitchFamily="34" charset="0"/>
                <a:cs typeface="Arial" panose="020B0604020202020204" pitchFamily="34" charset="0"/>
              </a:rPr>
              <a:t>James Watt (1769) introdujo una nueva fuerza impulsora de movimiento: el vapor de agua.</a:t>
            </a:r>
          </a:p>
          <a:p>
            <a:pPr algn="just"/>
            <a:r>
              <a:rPr lang="es-MX" sz="2200" dirty="0">
                <a:latin typeface="Arial" panose="020B0604020202020204" pitchFamily="34" charset="0"/>
                <a:cs typeface="Arial" panose="020B0604020202020204" pitchFamily="34" charset="0"/>
              </a:rPr>
              <a:t>Es el método mecanizado más antiguo que aún se practica en algunas comunidades donde la superficie</a:t>
            </a:r>
          </a:p>
          <a:p>
            <a:pPr algn="just"/>
            <a:r>
              <a:rPr lang="es-MX" sz="2200" dirty="0">
                <a:latin typeface="Arial" panose="020B0604020202020204" pitchFamily="34" charset="0"/>
                <a:cs typeface="Arial" panose="020B0604020202020204" pitchFamily="34" charset="0"/>
              </a:rPr>
              <a:t>a trillar es pequeña o las maquinas autopropulsadas no pueden trabajar</a:t>
            </a:r>
          </a:p>
          <a:p>
            <a:pPr algn="just"/>
            <a:r>
              <a:rPr lang="es-MX" sz="2200" dirty="0">
                <a:latin typeface="Arial" panose="020B0604020202020204" pitchFamily="34" charset="0"/>
                <a:cs typeface="Arial" panose="020B0604020202020204" pitchFamily="34" charset="0"/>
              </a:rPr>
              <a:t>Es un sistema que requiere mucha mano de obra y además es muy lento por lo que no se presta para </a:t>
            </a:r>
          </a:p>
          <a:p>
            <a:pPr algn="just"/>
            <a:r>
              <a:rPr lang="es-MX" sz="2200" dirty="0">
                <a:latin typeface="Arial" panose="020B0604020202020204" pitchFamily="34" charset="0"/>
                <a:cs typeface="Arial" panose="020B0604020202020204" pitchFamily="34" charset="0"/>
              </a:rPr>
              <a:t>grandes volúmenes.</a:t>
            </a:r>
          </a:p>
          <a:p>
            <a:pPr algn="just"/>
            <a:r>
              <a:rPr lang="es-MX" sz="2200" dirty="0">
                <a:latin typeface="Arial" panose="020B0604020202020204" pitchFamily="34" charset="0"/>
                <a:cs typeface="Arial" panose="020B0604020202020204" pitchFamily="34" charset="0"/>
              </a:rPr>
              <a:t>Las trilladoras estacionarias se fabricaron es serie hasta 1950 en los Estados Unidos.</a:t>
            </a:r>
          </a:p>
          <a:p>
            <a:pPr algn="just"/>
            <a:r>
              <a:rPr lang="es-MX" sz="2200" dirty="0">
                <a:latin typeface="Arial" panose="020B0604020202020204" pitchFamily="34" charset="0"/>
                <a:cs typeface="Arial" panose="020B0604020202020204" pitchFamily="34" charset="0"/>
              </a:rPr>
              <a:t>Su estructura primero de madera y luego de acero.</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121" t="38826" r="38347" b="35038"/>
          <a:stretch/>
        </p:blipFill>
        <p:spPr bwMode="auto">
          <a:xfrm>
            <a:off x="7329054" y="2270707"/>
            <a:ext cx="4572901" cy="2855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255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Telégrafo</a:t>
            </a: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9855" t="22973" r="49091" b="42003"/>
          <a:stretch/>
        </p:blipFill>
        <p:spPr bwMode="auto">
          <a:xfrm>
            <a:off x="8018583" y="1981200"/>
            <a:ext cx="3647587" cy="34114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62001" y="1512276"/>
            <a:ext cx="6623538" cy="5113644"/>
          </a:xfrm>
          <a:prstGeom prst="rect">
            <a:avLst/>
          </a:prstGeom>
          <a:noFill/>
        </p:spPr>
        <p:txBody>
          <a:bodyPr wrap="square" rtlCol="0">
            <a:spAutoFit/>
          </a:bodyPr>
          <a:lstStyle/>
          <a:p>
            <a:pPr algn="just">
              <a:lnSpc>
                <a:spcPct val="150000"/>
              </a:lnSpc>
            </a:pPr>
            <a:r>
              <a:rPr lang="es-MX" sz="2000" dirty="0">
                <a:latin typeface="Arial" panose="020B0604020202020204" pitchFamily="34" charset="0"/>
                <a:cs typeface="Arial" panose="020B0604020202020204" pitchFamily="34" charset="0"/>
              </a:rPr>
              <a:t>El origen del telégrafo se remonta a finales del siglo XVIII. Claude </a:t>
            </a:r>
            <a:r>
              <a:rPr lang="es-MX" sz="2000" dirty="0" err="1">
                <a:latin typeface="Arial" panose="020B0604020202020204" pitchFamily="34" charset="0"/>
                <a:cs typeface="Arial" panose="020B0604020202020204" pitchFamily="34" charset="0"/>
              </a:rPr>
              <a:t>Chappe</a:t>
            </a:r>
            <a:r>
              <a:rPr lang="es-MX" sz="2000" dirty="0">
                <a:latin typeface="Arial" panose="020B0604020202020204" pitchFamily="34" charset="0"/>
                <a:cs typeface="Arial" panose="020B0604020202020204" pitchFamily="34" charset="0"/>
              </a:rPr>
              <a:t> inventó en 1794 un sistema de comunicación por el cual se emitía una señal visual que, a su vez, se podía repetir en la distancia. Era lo que conocemos como el telégrafo óptico. Desde una estación central se transmitía un mensaje a través de este utensilio. Dicho mensaje se recibía en un segundo telégrafo, el cual se encontraba alejado del primero, para luego repetir la señal recibida. Sin embargo, este era un sistema muy rudimentario y sólo era útil en distancias que el ojo era capaz de abarcar.</a:t>
            </a:r>
          </a:p>
        </p:txBody>
      </p:sp>
    </p:spTree>
    <p:extLst>
      <p:ext uri="{BB962C8B-B14F-4D97-AF65-F5344CB8AC3E}">
        <p14:creationId xmlns:p14="http://schemas.microsoft.com/office/powerpoint/2010/main" val="18017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2245" t="23300" r="52836" b="36787"/>
          <a:stretch/>
        </p:blipFill>
        <p:spPr bwMode="auto">
          <a:xfrm>
            <a:off x="8011770" y="761985"/>
            <a:ext cx="3471970" cy="52223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415636" y="973777"/>
            <a:ext cx="7208205" cy="4651979"/>
          </a:xfrm>
          <a:prstGeom prst="rect">
            <a:avLst/>
          </a:prstGeom>
          <a:noFill/>
        </p:spPr>
        <p:txBody>
          <a:bodyPr wrap="square" rtlCol="0">
            <a:spAutoFit/>
          </a:bodyPr>
          <a:lstStyle/>
          <a:p>
            <a:pPr algn="just">
              <a:lnSpc>
                <a:spcPct val="150000"/>
              </a:lnSpc>
            </a:pPr>
            <a:r>
              <a:rPr lang="es-MX" sz="2000" dirty="0"/>
              <a:t>B</a:t>
            </a:r>
            <a:r>
              <a:rPr lang="es-MX" sz="2000" dirty="0">
                <a:latin typeface="Arial" panose="020B0604020202020204" pitchFamily="34" charset="0"/>
                <a:cs typeface="Arial" panose="020B0604020202020204" pitchFamily="34" charset="0"/>
              </a:rPr>
              <a:t>ajo esta idea, Samuel Morse ideó el telégrafo eléctrico. De origen estadounidense, Morse aprovechó las ideas sobre electromagnetismo de Michael Faraday, así como las innovaciones sobre el electroimán para revolucionar por completo el mundo de las comunicaciones. En 1833 Morse realizó la primera demostración sobre cómo transmitir mensajes de textos codificados (bajo el código morse) entre dos puntos distantes entre sí. El sistema ideado por Morse no necesitaba señales ópticas, sino que la comunicación se realizaba a través de alambres o hilos.</a:t>
            </a:r>
          </a:p>
        </p:txBody>
      </p:sp>
    </p:spTree>
    <p:extLst>
      <p:ext uri="{BB962C8B-B14F-4D97-AF65-F5344CB8AC3E}">
        <p14:creationId xmlns:p14="http://schemas.microsoft.com/office/powerpoint/2010/main" val="4226469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992579" y="685594"/>
            <a:ext cx="10515600" cy="4351338"/>
          </a:xfrm>
        </p:spPr>
        <p:txBody>
          <a:bodyPr>
            <a:normAutofit/>
          </a:bodyPr>
          <a:lstStyle/>
          <a:p>
            <a:pPr algn="just">
              <a:lnSpc>
                <a:spcPct val="150000"/>
              </a:lnSpc>
            </a:pPr>
            <a:r>
              <a:rPr lang="es-MX" sz="2400" dirty="0">
                <a:latin typeface="Arial" panose="020B0604020202020204" pitchFamily="34" charset="0"/>
                <a:cs typeface="Arial" panose="020B0604020202020204" pitchFamily="34" charset="0"/>
              </a:rPr>
              <a:t>El telégrafo evolucionó gracias al descubrimiento en 1888 de las ondas hertzianas, capaces de transportar el sonido. Así fue cómo se dio paso a la telegrafía sin hilos (TSH), sistema de transmisión en el que no hacía falta un medio físico que trasladase las señales y que es el origen de la actual radio.</a:t>
            </a:r>
          </a:p>
        </p:txBody>
      </p:sp>
      <p:pic>
        <p:nvPicPr>
          <p:cNvPr id="4" name="Picture 2"/>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l="30308" t="41293" r="50152" b="19911"/>
          <a:stretch/>
        </p:blipFill>
        <p:spPr bwMode="auto">
          <a:xfrm>
            <a:off x="5056908" y="3531033"/>
            <a:ext cx="2139950" cy="23891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9067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Introducción del petróleo como nueva fuente de energía</a:t>
            </a:r>
          </a:p>
        </p:txBody>
      </p:sp>
      <p:sp>
        <p:nvSpPr>
          <p:cNvPr id="3" name="2 Marcador de contenido"/>
          <p:cNvSpPr>
            <a:spLocks noGrp="1"/>
          </p:cNvSpPr>
          <p:nvPr>
            <p:ph idx="1"/>
          </p:nvPr>
        </p:nvSpPr>
        <p:spPr>
          <a:xfrm>
            <a:off x="609600" y="1600200"/>
            <a:ext cx="6580909" cy="5063836"/>
          </a:xfrm>
        </p:spPr>
        <p:txBody>
          <a:bodyPr>
            <a:normAutofit/>
          </a:bodyPr>
          <a:lstStyle/>
          <a:p>
            <a:pPr lvl="0" algn="just"/>
            <a:r>
              <a:rPr lang="es-MX" sz="2200" dirty="0">
                <a:latin typeface="Arial" panose="020B0604020202020204" pitchFamily="34" charset="0"/>
                <a:cs typeface="Arial" panose="020B0604020202020204" pitchFamily="34" charset="0"/>
              </a:rPr>
              <a:t>En el transcurso de la Primera Revolución Industrial la fuente de energía más importante fue el carbón y el medio de comunicación que más éxito tuvo desde 1830 fue el ferrocarril.</a:t>
            </a:r>
          </a:p>
          <a:p>
            <a:pPr lvl="0" algn="just"/>
            <a:r>
              <a:rPr lang="es-MX" sz="2200" dirty="0">
                <a:latin typeface="Arial" panose="020B0604020202020204" pitchFamily="34" charset="0"/>
                <a:cs typeface="Arial" panose="020B0604020202020204" pitchFamily="34" charset="0"/>
              </a:rPr>
              <a:t>Durante la Segunda Revolución Industrial el carbón siguió siendo la fuente de energía más utilizada, sin embargo a ella se unieron ahora la electricidad y el petróleo.</a:t>
            </a:r>
          </a:p>
          <a:p>
            <a:pPr lvl="0" algn="just"/>
            <a:r>
              <a:rPr lang="es-MX" sz="2200" dirty="0">
                <a:latin typeface="Arial" panose="020B0604020202020204" pitchFamily="34" charset="0"/>
                <a:cs typeface="Arial" panose="020B0604020202020204" pitchFamily="34" charset="0"/>
              </a:rPr>
              <a:t>El desarrollo y aplicación de esta nueva fuente de energía no se generalizo junto con la industria química.</a:t>
            </a:r>
          </a:p>
        </p:txBody>
      </p:sp>
      <p:pic>
        <p:nvPicPr>
          <p:cNvPr id="5" name="4 Imagen"/>
          <p:cNvPicPr>
            <a:picLocks noChangeAspect="1"/>
          </p:cNvPicPr>
          <p:nvPr/>
        </p:nvPicPr>
        <p:blipFill>
          <a:blip r:embed="rId2">
            <a:lum/>
            <a:alphaModFix/>
          </a:blip>
          <a:srcRect/>
          <a:stretch>
            <a:fillRect/>
          </a:stretch>
        </p:blipFill>
        <p:spPr>
          <a:xfrm>
            <a:off x="8320909" y="1625345"/>
            <a:ext cx="2628720" cy="4248000"/>
          </a:xfrm>
          <a:prstGeom prst="rect">
            <a:avLst/>
          </a:prstGeom>
          <a:noFill/>
          <a:ln>
            <a:noFill/>
          </a:ln>
        </p:spPr>
      </p:pic>
    </p:spTree>
    <p:extLst>
      <p:ext uri="{BB962C8B-B14F-4D97-AF65-F5344CB8AC3E}">
        <p14:creationId xmlns:p14="http://schemas.microsoft.com/office/powerpoint/2010/main" val="4237346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290946" y="291668"/>
            <a:ext cx="4614863" cy="898525"/>
          </a:xfrm>
        </p:spPr>
        <p:txBody>
          <a:bodyPr>
            <a:normAutofit/>
          </a:bodyPr>
          <a:lstStyle/>
          <a:p>
            <a:r>
              <a:rPr lang="es-MX" dirty="0"/>
              <a:t>Embarcaciones</a:t>
            </a:r>
          </a:p>
        </p:txBody>
      </p:sp>
      <p:sp>
        <p:nvSpPr>
          <p:cNvPr id="3" name="Subtítulo 2"/>
          <p:cNvSpPr>
            <a:spLocks noGrp="1"/>
          </p:cNvSpPr>
          <p:nvPr>
            <p:ph type="subTitle" idx="4294967295"/>
          </p:nvPr>
        </p:nvSpPr>
        <p:spPr>
          <a:xfrm>
            <a:off x="110837" y="1355725"/>
            <a:ext cx="6780213" cy="5311775"/>
          </a:xfrm>
        </p:spPr>
        <p:txBody>
          <a:bodyPr>
            <a:normAutofit fontScale="92500" lnSpcReduction="20000"/>
          </a:bodyPr>
          <a:lstStyle/>
          <a:p>
            <a:pPr algn="just"/>
            <a:r>
              <a:rPr lang="es-MX" dirty="0">
                <a:latin typeface="Arial" panose="020B0604020202020204" pitchFamily="34" charset="0"/>
                <a:cs typeface="Arial" panose="020B0604020202020204" pitchFamily="34" charset="0"/>
              </a:rPr>
              <a:t>En 1807 el norteamericano Robert </a:t>
            </a:r>
            <a:r>
              <a:rPr lang="es-MX" dirty="0" err="1">
                <a:latin typeface="Arial" panose="020B0604020202020204" pitchFamily="34" charset="0"/>
                <a:cs typeface="Arial" panose="020B0604020202020204" pitchFamily="34" charset="0"/>
              </a:rPr>
              <a:t>Fulton</a:t>
            </a:r>
            <a:r>
              <a:rPr lang="es-MX" dirty="0">
                <a:latin typeface="Arial" panose="020B0604020202020204" pitchFamily="34" charset="0"/>
                <a:cs typeface="Arial" panose="020B0604020202020204" pitchFamily="34" charset="0"/>
              </a:rPr>
              <a:t> inventó un nuevo tipo de navegación: el barco de vapor, impulsado por una rueda de palas que era movida por una máquina de vapor. En una primera etapa sólo se aplicó a la navegación fluvial, porque las máquinas de barco debían abastecerse muy pronto de agua y carbón. </a:t>
            </a:r>
            <a:br>
              <a:rPr lang="es-MX" dirty="0">
                <a:latin typeface="Arial" panose="020B0604020202020204" pitchFamily="34" charset="0"/>
                <a:cs typeface="Arial" panose="020B0604020202020204" pitchFamily="34" charset="0"/>
              </a:rPr>
            </a:br>
            <a:r>
              <a:rPr lang="es-MX" dirty="0">
                <a:latin typeface="Arial" panose="020B0604020202020204" pitchFamily="34" charset="0"/>
                <a:cs typeface="Arial" panose="020B0604020202020204" pitchFamily="34" charset="0"/>
              </a:rPr>
              <a:t>Ante la incompetencia del barco de vapor a mediados del siglo XIX alcanzó mucho éxito el </a:t>
            </a:r>
            <a:r>
              <a:rPr lang="es-MX" dirty="0" err="1">
                <a:latin typeface="Arial" panose="020B0604020202020204" pitchFamily="34" charset="0"/>
                <a:cs typeface="Arial" panose="020B0604020202020204" pitchFamily="34" charset="0"/>
              </a:rPr>
              <a:t>clipper</a:t>
            </a:r>
            <a:r>
              <a:rPr lang="es-MX" dirty="0">
                <a:latin typeface="Arial" panose="020B0604020202020204" pitchFamily="34" charset="0"/>
                <a:cs typeface="Arial" panose="020B0604020202020204" pitchFamily="34" charset="0"/>
              </a:rPr>
              <a:t>.</a:t>
            </a:r>
          </a:p>
          <a:p>
            <a:pPr algn="just"/>
            <a:br>
              <a:rPr lang="es-MX" dirty="0">
                <a:latin typeface="Arial" panose="020B0604020202020204" pitchFamily="34" charset="0"/>
                <a:cs typeface="Arial" panose="020B0604020202020204" pitchFamily="34" charset="0"/>
              </a:rPr>
            </a:br>
            <a:r>
              <a:rPr lang="es-MX" dirty="0">
                <a:latin typeface="Arial" panose="020B0604020202020204" pitchFamily="34" charset="0"/>
                <a:cs typeface="Arial" panose="020B0604020202020204" pitchFamily="34" charset="0"/>
              </a:rPr>
              <a:t>Pero también el barco de vapor fue perfeccionándose. Hacia 1845 la hélice sustituyó a la rueda de palas.  El primer viaje transatlántico de un barco de vapor tuvo lugar en el año 1819 y tardó 27 días, pero en 1840 la duración del viaje se había reducido a 14 días y en 1862, ya con hélice, a 9 días.</a:t>
            </a:r>
          </a:p>
        </p:txBody>
      </p:sp>
      <p:pic>
        <p:nvPicPr>
          <p:cNvPr id="1028" name="Picture 4" descr="Resultado de imagen para barcos de vapor en la revolucion indust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8870" y="488287"/>
            <a:ext cx="4309282" cy="28108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fondear.org/infonautic/Barco/Los_Barcos/Clippers/jamesbaines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0386" y="3456709"/>
            <a:ext cx="428625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818028"/>
      </p:ext>
    </p:extLst>
  </p:cSld>
  <p:clrMapOvr>
    <a:masterClrMapping/>
  </p:clrMapOvr>
</p:sld>
</file>

<file path=ppt/theme/theme1.xml><?xml version="1.0" encoding="utf-8"?>
<a:theme xmlns:a="http://schemas.openxmlformats.org/drawingml/2006/main" name="Paja">
  <a:themeElements>
    <a:clrScheme name="Paja">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Intermedio">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ja">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158</TotalTime>
  <Words>1009</Words>
  <Application>Microsoft Office PowerPoint</Application>
  <PresentationFormat>Panorámica</PresentationFormat>
  <Paragraphs>59</Paragraphs>
  <Slides>15</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Microsoft YaHei</vt:lpstr>
      <vt:lpstr>Arial</vt:lpstr>
      <vt:lpstr>Georgia</vt:lpstr>
      <vt:lpstr>Liberation Sans</vt:lpstr>
      <vt:lpstr>Lucida Sans</vt:lpstr>
      <vt:lpstr>StarSymbol</vt:lpstr>
      <vt:lpstr>Tw Cen MT</vt:lpstr>
      <vt:lpstr>Paja</vt:lpstr>
      <vt:lpstr>Presentación de PowerPoint</vt:lpstr>
      <vt:lpstr>Presentación de PowerPoint</vt:lpstr>
      <vt:lpstr>Máquina de vapor</vt:lpstr>
      <vt:lpstr>Trilladora a vapor</vt:lpstr>
      <vt:lpstr>Telégrafo</vt:lpstr>
      <vt:lpstr>Presentación de PowerPoint</vt:lpstr>
      <vt:lpstr>Presentación de PowerPoint</vt:lpstr>
      <vt:lpstr>Introducción del petróleo como nueva fuente de energía</vt:lpstr>
      <vt:lpstr>Embarcaciones</vt:lpstr>
      <vt:lpstr>Teléfono</vt:lpstr>
      <vt:lpstr>Presentación de PowerPoint</vt:lpstr>
      <vt:lpstr>Motor de combustión interna</vt:lpstr>
      <vt:lpstr>Dínamo  -  1873</vt:lpstr>
      <vt:lpstr>Petróleo </vt:lpstr>
      <vt:lpstr>Locomotora de vapor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Embarcaciones</dc:title>
  <dc:creator>Admin</dc:creator>
  <cp:lastModifiedBy>Nelson Alberto Lagunes Marin</cp:lastModifiedBy>
  <cp:revision>12</cp:revision>
  <dcterms:created xsi:type="dcterms:W3CDTF">2017-10-10T05:07:11Z</dcterms:created>
  <dcterms:modified xsi:type="dcterms:W3CDTF">2017-10-10T21:57:50Z</dcterms:modified>
</cp:coreProperties>
</file>